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2" r:id="rId5"/>
    <p:sldId id="259" r:id="rId6"/>
    <p:sldId id="261" r:id="rId7"/>
    <p:sldId id="263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A9"/>
    <a:srgbClr val="07D2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>
        <p:scale>
          <a:sx n="114" d="100"/>
          <a:sy n="114" d="100"/>
        </p:scale>
        <p:origin x="472" y="-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045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31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798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430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1269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189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199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958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108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196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732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EE634B4-8EF2-5B49-A8ED-90BC57AC2615}" type="datetimeFigureOut">
              <a:rPr lang="en-US" smtClean="0"/>
              <a:t>8/3/20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A9285BD-FD63-D54B-90EF-031938F90D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717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cocl.us/Geospatial_data" TargetMode="External"/><Relationship Id="rId2" Type="http://schemas.openxmlformats.org/officeDocument/2006/relationships/hyperlink" Target="https://en.wikipedia.org/wiki/List_of_postal_codes_of_Canada:_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EB321-B56E-EF46-A0B8-BCA676C3B0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450" y="938504"/>
            <a:ext cx="8991600" cy="2876259"/>
          </a:xfrm>
        </p:spPr>
        <p:txBody>
          <a:bodyPr>
            <a:normAutofit/>
          </a:bodyPr>
          <a:lstStyle/>
          <a:p>
            <a:r>
              <a:rPr lang="en-US" b="1" dirty="0"/>
              <a:t>Find Optimal Locations for Opening Up a Bubble Tea Shop in Toronto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F861DE-7070-CE40-BDC1-5E34D72634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err="1"/>
              <a:t>Yuxin</a:t>
            </a:r>
            <a:r>
              <a:rPr lang="en-US" sz="2800" dirty="0"/>
              <a:t> </a:t>
            </a:r>
            <a:r>
              <a:rPr lang="en-US" sz="2800"/>
              <a:t>“Melanie” Cui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22879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A344-4B33-604D-8B5F-2BAD984D7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0511" y="332754"/>
            <a:ext cx="7729728" cy="844693"/>
          </a:xfrm>
        </p:spPr>
        <p:txBody>
          <a:bodyPr/>
          <a:lstStyle/>
          <a:p>
            <a:r>
              <a:rPr lang="en-US" b="1" dirty="0"/>
              <a:t>Bubble tea in </a:t>
            </a:r>
            <a:r>
              <a:rPr lang="en-US" b="1" dirty="0" err="1"/>
              <a:t>toronto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56A11-5D42-994E-8F8A-E9CEBC90C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955" y="1510702"/>
            <a:ext cx="8719284" cy="1404458"/>
          </a:xfrm>
        </p:spPr>
        <p:txBody>
          <a:bodyPr>
            <a:normAutofit fontScale="62500" lnSpcReduction="20000"/>
          </a:bodyPr>
          <a:lstStyle/>
          <a:p>
            <a:r>
              <a:rPr lang="en-US" sz="3800" dirty="0"/>
              <a:t>Bubble tea </a:t>
            </a:r>
          </a:p>
          <a:p>
            <a:pPr lvl="1"/>
            <a:r>
              <a:rPr lang="en-US" sz="3200" dirty="0"/>
              <a:t>has become exceedingly popular in North America with a growing market. </a:t>
            </a:r>
          </a:p>
          <a:p>
            <a:pPr lvl="1"/>
            <a:r>
              <a:rPr lang="en-US" sz="3200" dirty="0"/>
              <a:t>has a stable customer source especially among Chinese</a:t>
            </a:r>
          </a:p>
          <a:p>
            <a:pPr lvl="1"/>
            <a:endParaRPr lang="en-US" dirty="0"/>
          </a:p>
          <a:p>
            <a:pPr marL="228600" lvl="1" indent="0">
              <a:buNone/>
            </a:pP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11A7646-4E56-3646-82E6-02D679B9ECF5}"/>
              </a:ext>
            </a:extLst>
          </p:cNvPr>
          <p:cNvSpPr txBox="1">
            <a:spLocks/>
          </p:cNvSpPr>
          <p:nvPr/>
        </p:nvSpPr>
        <p:spPr>
          <a:xfrm>
            <a:off x="940954" y="2980755"/>
            <a:ext cx="8265675" cy="1404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00" dirty="0"/>
              <a:t>Toronto</a:t>
            </a:r>
          </a:p>
          <a:p>
            <a:pPr lvl="1"/>
            <a:r>
              <a:rPr lang="en-US" sz="2000" dirty="0"/>
              <a:t>most populous city in Canada</a:t>
            </a:r>
          </a:p>
          <a:p>
            <a:pPr lvl="1"/>
            <a:r>
              <a:rPr lang="en-US" sz="2000" dirty="0"/>
              <a:t>has large Asian population </a:t>
            </a:r>
          </a:p>
          <a:p>
            <a:pPr lvl="1"/>
            <a:endParaRPr lang="en-US" dirty="0"/>
          </a:p>
          <a:p>
            <a:pPr marL="228600" lvl="1" indent="0">
              <a:buFont typeface="Arial" panose="020B0604020202020204" pitchFamily="34" charset="0"/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810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A344-4B33-604D-8B5F-2BAD984D7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459" y="407910"/>
            <a:ext cx="7729728" cy="84469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Data acquisition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56A11-5D42-994E-8F8A-E9CEBC90C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954" y="1510701"/>
            <a:ext cx="10695725" cy="3249189"/>
          </a:xfrm>
        </p:spPr>
        <p:txBody>
          <a:bodyPr>
            <a:normAutofit/>
          </a:bodyPr>
          <a:lstStyle/>
          <a:p>
            <a:r>
              <a:rPr lang="en-US" sz="2400" dirty="0"/>
              <a:t>List of neighborhoods of the city of  Toronto from </a:t>
            </a:r>
            <a:r>
              <a:rPr lang="en-US" sz="2400" u="sng" dirty="0">
                <a:hlinkClick r:id="rId2"/>
              </a:rPr>
              <a:t>https://en.wikipedia.org/wiki/List_of_postal_codes_of_Canada:_M</a:t>
            </a:r>
            <a:r>
              <a:rPr lang="en-US" sz="2400" dirty="0"/>
              <a:t> </a:t>
            </a:r>
          </a:p>
          <a:p>
            <a:r>
              <a:rPr lang="en-US" sz="2400" dirty="0"/>
              <a:t>Geographical coordinates of city of Toronto using </a:t>
            </a:r>
            <a:r>
              <a:rPr lang="en-US" sz="2400" dirty="0" err="1"/>
              <a:t>Geopy</a:t>
            </a:r>
            <a:r>
              <a:rPr lang="en-US" sz="2400" dirty="0"/>
              <a:t> library</a:t>
            </a:r>
          </a:p>
          <a:p>
            <a:r>
              <a:rPr lang="en-US" sz="2400" dirty="0"/>
              <a:t>Geographical coordinates of boroughs from </a:t>
            </a:r>
            <a:r>
              <a:rPr lang="en-US" sz="2400" u="sng" dirty="0">
                <a:hlinkClick r:id="rId3"/>
              </a:rPr>
              <a:t>http://cocl.us/Geospatial_data</a:t>
            </a:r>
            <a:r>
              <a:rPr lang="en-US" sz="2400" dirty="0"/>
              <a:t> </a:t>
            </a:r>
          </a:p>
          <a:p>
            <a:r>
              <a:rPr lang="en-US" sz="2400" dirty="0"/>
              <a:t>Venue data related to the interested regions was retrieved by using Foursquare API. </a:t>
            </a:r>
          </a:p>
          <a:p>
            <a:r>
              <a:rPr lang="en-US" sz="2400" dirty="0"/>
              <a:t>Dropped rows with missing values in borough column</a:t>
            </a:r>
          </a:p>
          <a:p>
            <a:endParaRPr lang="en-US" sz="2400" dirty="0"/>
          </a:p>
          <a:p>
            <a:pPr marL="228600" lvl="1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85421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A344-4B33-604D-8B5F-2BAD984D7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459" y="407910"/>
            <a:ext cx="7729728" cy="844693"/>
          </a:xfrm>
        </p:spPr>
        <p:txBody>
          <a:bodyPr>
            <a:normAutofit/>
          </a:bodyPr>
          <a:lstStyle/>
          <a:p>
            <a:r>
              <a:rPr lang="en-US" b="1" dirty="0"/>
              <a:t>Data manipulation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56A11-5D42-994E-8F8A-E9CEBC90C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954" y="1804405"/>
            <a:ext cx="10695725" cy="3249189"/>
          </a:xfrm>
        </p:spPr>
        <p:txBody>
          <a:bodyPr>
            <a:normAutofit/>
          </a:bodyPr>
          <a:lstStyle/>
          <a:p>
            <a:r>
              <a:rPr lang="en-US" sz="2400" dirty="0"/>
              <a:t>258 unique categories of venues</a:t>
            </a:r>
          </a:p>
          <a:p>
            <a:r>
              <a:rPr lang="en-US" sz="2400" dirty="0"/>
              <a:t>Selected boroughs of East York, North York, Scarborough and Toronto for further examination</a:t>
            </a:r>
          </a:p>
          <a:p>
            <a:r>
              <a:rPr lang="en-US" sz="2400" dirty="0"/>
              <a:t>Calculated the mean on the frequency of occurrence of each venue category</a:t>
            </a:r>
          </a:p>
          <a:p>
            <a:r>
              <a:rPr lang="en-US" sz="2400" dirty="0"/>
              <a:t>Chose the keyword column “Chinese Restaurant”</a:t>
            </a:r>
          </a:p>
          <a:p>
            <a:endParaRPr lang="en-US" sz="2400" dirty="0"/>
          </a:p>
          <a:p>
            <a:endParaRPr lang="en-US" sz="2400" dirty="0"/>
          </a:p>
          <a:p>
            <a:pPr marL="228600" lvl="1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56048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92541C-8B0C-814A-8B8E-1F7F544D06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EFF0B4-9321-C542-9AF6-BF64DE49B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00" y="50800"/>
            <a:ext cx="10718800" cy="6756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40914B-9D86-8849-A331-2276A0E5CD7E}"/>
              </a:ext>
            </a:extLst>
          </p:cNvPr>
          <p:cNvSpPr txBox="1"/>
          <p:nvPr/>
        </p:nvSpPr>
        <p:spPr>
          <a:xfrm>
            <a:off x="7568006" y="5155252"/>
            <a:ext cx="32419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Selected Boroughs</a:t>
            </a:r>
          </a:p>
        </p:txBody>
      </p:sp>
    </p:spTree>
    <p:extLst>
      <p:ext uri="{BB962C8B-B14F-4D97-AF65-F5344CB8AC3E}">
        <p14:creationId xmlns:p14="http://schemas.microsoft.com/office/powerpoint/2010/main" val="3346198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A344-4B33-604D-8B5F-2BAD984D7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459" y="407910"/>
            <a:ext cx="7729728" cy="844693"/>
          </a:xfrm>
        </p:spPr>
        <p:txBody>
          <a:bodyPr>
            <a:normAutofit/>
          </a:bodyPr>
          <a:lstStyle/>
          <a:p>
            <a:r>
              <a:rPr lang="en-US" b="1" dirty="0"/>
              <a:t>K-means Clustering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56A11-5D42-994E-8F8A-E9CEBC90C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954" y="1510701"/>
            <a:ext cx="10695725" cy="3249189"/>
          </a:xfrm>
        </p:spPr>
        <p:txBody>
          <a:bodyPr>
            <a:normAutofit/>
          </a:bodyPr>
          <a:lstStyle/>
          <a:p>
            <a:r>
              <a:rPr lang="en-US" sz="2400" dirty="0"/>
              <a:t>K number of clusters  = 3</a:t>
            </a:r>
          </a:p>
          <a:p>
            <a:r>
              <a:rPr lang="en-US" sz="2400" dirty="0"/>
              <a:t>Frequency of occurrence of the keyword column “Chinese Restaurant”</a:t>
            </a:r>
          </a:p>
          <a:p>
            <a:r>
              <a:rPr lang="en-US" sz="2400" dirty="0"/>
              <a:t>Results: </a:t>
            </a:r>
          </a:p>
          <a:p>
            <a:endParaRPr lang="en-US" sz="2400" dirty="0"/>
          </a:p>
          <a:p>
            <a:pPr marL="228600" lvl="1" indent="0">
              <a:buNone/>
            </a:pPr>
            <a:endParaRPr lang="en-US" sz="24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171D677-7D4A-FA45-B4C0-4223A9D472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0326207"/>
              </p:ext>
            </p:extLst>
          </p:nvPr>
        </p:nvGraphicFramePr>
        <p:xfrm>
          <a:off x="1665301" y="3147820"/>
          <a:ext cx="8220406" cy="25102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71450">
                  <a:extLst>
                    <a:ext uri="{9D8B030D-6E8A-4147-A177-3AD203B41FA5}">
                      <a16:colId xmlns:a16="http://schemas.microsoft.com/office/drawing/2014/main" val="480431395"/>
                    </a:ext>
                  </a:extLst>
                </a:gridCol>
                <a:gridCol w="6648956">
                  <a:extLst>
                    <a:ext uri="{9D8B030D-6E8A-4147-A177-3AD203B41FA5}">
                      <a16:colId xmlns:a16="http://schemas.microsoft.com/office/drawing/2014/main" val="514631415"/>
                    </a:ext>
                  </a:extLst>
                </a:gridCol>
              </a:tblGrid>
              <a:tr h="6275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Label #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2400" kern="12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197868679"/>
                  </a:ext>
                </a:extLst>
              </a:tr>
              <a:tr h="6275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Cluster 0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Neighborhoods with least Chinese restaurants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810170574"/>
                  </a:ext>
                </a:extLst>
              </a:tr>
              <a:tr h="6275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Cluster 1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Neighborhoods with most Chinese restaurants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78911698"/>
                  </a:ext>
                </a:extLst>
              </a:tr>
              <a:tr h="627564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Cluster 2</a:t>
                      </a: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+mn-lt"/>
                          <a:ea typeface="+mn-ea"/>
                          <a:cs typeface="+mn-cs"/>
                        </a:rPr>
                        <a:t>Neighborhoods with some Chinese restaurants</a:t>
                      </a: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440886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1901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52EFD-B0EB-CF4D-A33C-AD92DD977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E7809C-AA81-7D41-9379-4DCCDEFDC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425" y="275207"/>
            <a:ext cx="11493149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9D8449-DEFE-6B47-8C5B-F4143F37186A}"/>
              </a:ext>
            </a:extLst>
          </p:cNvPr>
          <p:cNvSpPr txBox="1"/>
          <p:nvPr/>
        </p:nvSpPr>
        <p:spPr>
          <a:xfrm>
            <a:off x="8143876" y="5235879"/>
            <a:ext cx="36986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Cluster 0 : red </a:t>
            </a:r>
          </a:p>
          <a:p>
            <a:r>
              <a:rPr lang="en-US" sz="2400" dirty="0"/>
              <a:t>Cluster 1 : purple </a:t>
            </a:r>
          </a:p>
          <a:p>
            <a:r>
              <a:rPr lang="en-US" sz="2400" dirty="0"/>
              <a:t>Cluster 2 : green 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3B08607-F576-C646-80C8-BB4DCB19EB77}"/>
              </a:ext>
            </a:extLst>
          </p:cNvPr>
          <p:cNvSpPr/>
          <p:nvPr/>
        </p:nvSpPr>
        <p:spPr>
          <a:xfrm>
            <a:off x="10487909" y="6119566"/>
            <a:ext cx="351693" cy="351692"/>
          </a:xfrm>
          <a:prstGeom prst="ellipse">
            <a:avLst/>
          </a:prstGeom>
          <a:solidFill>
            <a:srgbClr val="00FFA9"/>
          </a:solidFill>
          <a:ln>
            <a:solidFill>
              <a:srgbClr val="00FF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F10601C-69DF-3F43-B2E2-645725CAD0EB}"/>
              </a:ext>
            </a:extLst>
          </p:cNvPr>
          <p:cNvSpPr/>
          <p:nvPr/>
        </p:nvSpPr>
        <p:spPr>
          <a:xfrm>
            <a:off x="10544500" y="5660197"/>
            <a:ext cx="351693" cy="351692"/>
          </a:xfrm>
          <a:prstGeom prst="ellipse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7A683B4-1061-1643-BBF7-1B7373A15E3B}"/>
              </a:ext>
            </a:extLst>
          </p:cNvPr>
          <p:cNvSpPr/>
          <p:nvPr/>
        </p:nvSpPr>
        <p:spPr>
          <a:xfrm>
            <a:off x="10136216" y="5308505"/>
            <a:ext cx="351693" cy="351692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998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A344-4B33-604D-8B5F-2BAD984D7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459" y="407910"/>
            <a:ext cx="7729728" cy="844693"/>
          </a:xfrm>
        </p:spPr>
        <p:txBody>
          <a:bodyPr>
            <a:normAutofit/>
          </a:bodyPr>
          <a:lstStyle/>
          <a:p>
            <a:r>
              <a:rPr lang="en-US" b="1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56A11-5D42-994E-8F8A-E9CEBC90C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954" y="1804405"/>
            <a:ext cx="10695725" cy="3249189"/>
          </a:xfrm>
        </p:spPr>
        <p:txBody>
          <a:bodyPr>
            <a:normAutofit/>
          </a:bodyPr>
          <a:lstStyle/>
          <a:p>
            <a:r>
              <a:rPr lang="en-US" sz="2400" dirty="0"/>
              <a:t>Recommended Steeles West and </a:t>
            </a:r>
            <a:r>
              <a:rPr lang="en-US" sz="2400" dirty="0" err="1"/>
              <a:t>L'Amoreaux</a:t>
            </a:r>
            <a:r>
              <a:rPr lang="en-US" sz="2400" dirty="0"/>
              <a:t> West in the borough of Scarborough</a:t>
            </a:r>
          </a:p>
          <a:p>
            <a:pPr lvl="1"/>
            <a:r>
              <a:rPr lang="en-US" sz="2200" dirty="0"/>
              <a:t>High frequency of occurrence of “Chinese Restaurant”</a:t>
            </a:r>
          </a:p>
          <a:p>
            <a:pPr lvl="1"/>
            <a:r>
              <a:rPr lang="en-US" sz="2200" dirty="0"/>
              <a:t>Less competitions from other bubble tea shops such as Church and Wellesley, Central Bay Street, Garden District and Ryerson in Downtown Toronto </a:t>
            </a:r>
          </a:p>
          <a:p>
            <a:pPr lvl="1"/>
            <a:r>
              <a:rPr lang="en-US" sz="2200" dirty="0"/>
              <a:t>Cluster 2</a:t>
            </a:r>
          </a:p>
          <a:p>
            <a:pPr marL="0" indent="0">
              <a:buNone/>
            </a:pPr>
            <a:endParaRPr lang="en-US" sz="2400" dirty="0"/>
          </a:p>
          <a:p>
            <a:endParaRPr lang="en-US" sz="2400" dirty="0"/>
          </a:p>
          <a:p>
            <a:pPr marL="228600" lvl="1" indent="0">
              <a:buNone/>
            </a:pPr>
            <a:endParaRPr lang="en-US" sz="24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AA3E53-E357-A44D-B8C7-3A049B19F0D4}"/>
              </a:ext>
            </a:extLst>
          </p:cNvPr>
          <p:cNvSpPr/>
          <p:nvPr/>
        </p:nvSpPr>
        <p:spPr>
          <a:xfrm>
            <a:off x="2704358" y="3587691"/>
            <a:ext cx="351693" cy="351692"/>
          </a:xfrm>
          <a:prstGeom prst="ellipse">
            <a:avLst/>
          </a:prstGeom>
          <a:solidFill>
            <a:srgbClr val="00FFA9"/>
          </a:solidFill>
          <a:ln>
            <a:solidFill>
              <a:srgbClr val="00FFA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978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A344-4B33-604D-8B5F-2BAD984D7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5459" y="407910"/>
            <a:ext cx="7729728" cy="84469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Conclusion and future directions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56A11-5D42-994E-8F8A-E9CEBC90CF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0954" y="1804405"/>
            <a:ext cx="10695725" cy="3249189"/>
          </a:xfrm>
        </p:spPr>
        <p:txBody>
          <a:bodyPr>
            <a:normAutofit/>
          </a:bodyPr>
          <a:lstStyle/>
          <a:p>
            <a:r>
              <a:rPr lang="en-US" sz="2400" dirty="0"/>
              <a:t>Other factors influences recommendations:</a:t>
            </a:r>
          </a:p>
          <a:p>
            <a:pPr lvl="1"/>
            <a:r>
              <a:rPr lang="en-US" sz="2000" dirty="0"/>
              <a:t>Existence of other Asian restaurants and coffee shops</a:t>
            </a:r>
          </a:p>
          <a:p>
            <a:pPr lvl="1"/>
            <a:r>
              <a:rPr lang="en-US" sz="2000" dirty="0"/>
              <a:t>Local population density</a:t>
            </a:r>
          </a:p>
          <a:p>
            <a:pPr lvl="1"/>
            <a:r>
              <a:rPr lang="en-US" sz="2000" dirty="0"/>
              <a:t>Average income</a:t>
            </a:r>
          </a:p>
          <a:p>
            <a:r>
              <a:rPr lang="en-US" sz="2400" dirty="0"/>
              <a:t>Choices of K can be further reasoned</a:t>
            </a:r>
          </a:p>
          <a:p>
            <a:r>
              <a:rPr lang="en-US" sz="2400" dirty="0"/>
              <a:t>K-means clustering useful for data grouping but should be paired with more keywords</a:t>
            </a:r>
            <a:endParaRPr lang="en-US" sz="2200" dirty="0"/>
          </a:p>
          <a:p>
            <a:endParaRPr lang="en-US" sz="2400" dirty="0"/>
          </a:p>
          <a:p>
            <a:pPr marL="228600" lvl="1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250962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{6D36C52E-5C90-0744-9420-5AE2B4DF612A}tf10001120</Template>
  <TotalTime>136</TotalTime>
  <Words>323</Words>
  <Application>Microsoft Macintosh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Gill Sans MT</vt:lpstr>
      <vt:lpstr>Parcel</vt:lpstr>
      <vt:lpstr>Find Optimal Locations for Opening Up a Bubble Tea Shop in Toronto</vt:lpstr>
      <vt:lpstr>Bubble tea in toronto</vt:lpstr>
      <vt:lpstr>Data acquisition and cleaning</vt:lpstr>
      <vt:lpstr>Data manipulation</vt:lpstr>
      <vt:lpstr>PowerPoint Presentation</vt:lpstr>
      <vt:lpstr>K-means Clustering</vt:lpstr>
      <vt:lpstr>PowerPoint Presentation</vt:lpstr>
      <vt:lpstr>recommendations</vt:lpstr>
      <vt:lpstr>Conclusion and future directions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Cui, Melanie</dc:creator>
  <cp:lastModifiedBy>Cui, Melanie</cp:lastModifiedBy>
  <cp:revision>13</cp:revision>
  <dcterms:created xsi:type="dcterms:W3CDTF">2020-08-04T02:19:20Z</dcterms:created>
  <dcterms:modified xsi:type="dcterms:W3CDTF">2020-08-04T04:35:23Z</dcterms:modified>
</cp:coreProperties>
</file>

<file path=docProps/thumbnail.jpeg>
</file>